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8" r:id="rId4"/>
  </p:sldMasterIdLst>
  <p:notesMasterIdLst>
    <p:notesMasterId r:id="rId22"/>
  </p:notesMasterIdLst>
  <p:sldIdLst>
    <p:sldId id="299" r:id="rId5"/>
    <p:sldId id="301" r:id="rId6"/>
    <p:sldId id="300" r:id="rId7"/>
    <p:sldId id="306" r:id="rId8"/>
    <p:sldId id="307" r:id="rId9"/>
    <p:sldId id="308" r:id="rId10"/>
    <p:sldId id="309" r:id="rId11"/>
    <p:sldId id="302" r:id="rId12"/>
    <p:sldId id="310" r:id="rId13"/>
    <p:sldId id="314" r:id="rId14"/>
    <p:sldId id="315" r:id="rId15"/>
    <p:sldId id="303" r:id="rId16"/>
    <p:sldId id="316" r:id="rId17"/>
    <p:sldId id="311" r:id="rId18"/>
    <p:sldId id="317" r:id="rId19"/>
    <p:sldId id="313" r:id="rId20"/>
    <p:sldId id="312" r:id="rId21"/>
  </p:sldIdLst>
  <p:sldSz cx="9144000" cy="6858000" type="screen4x3"/>
  <p:notesSz cx="7077075" cy="9363075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ＭＳ Ｐゴシック" charset="0"/>
        <a:cs typeface="ＭＳ Ｐゴシック" charset="0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ＭＳ Ｐゴシック" charset="0"/>
        <a:cs typeface="ＭＳ Ｐゴシック" charset="0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ＭＳ Ｐゴシック" charset="0"/>
        <a:cs typeface="ＭＳ Ｐゴシック" charset="0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ＭＳ Ｐゴシック" charset="0"/>
        <a:cs typeface="ＭＳ Ｐゴシック" charset="0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Times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Times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Times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Times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Faye" initials="F" lastIdx="10" clrIdx="0"/>
  <p:cmAuthor id="1" name="Cynthia Raso" initials="CR" lastIdx="1" clrIdx="1"/>
  <p:cmAuthor id="2" name="Kristy Clarke" initials="KC" lastIdx="1" clrIdx="2">
    <p:extLst>
      <p:ext uri="{19B8F6BF-5375-455C-9EA6-DF929625EA0E}">
        <p15:presenceInfo xmlns:p15="http://schemas.microsoft.com/office/powerpoint/2012/main" userId="S::kristy.clarke@concordia.ca::25d851a9-d653-407f-877e-78d093741cc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A2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13418B3-AACD-21D8-B662-387D7E85CE54}" v="773" dt="2024-05-20T20:48:02.212"/>
    <p1510:client id="{A1FFEF55-555A-9E24-35C1-E85BDCE60EF3}" v="63" dt="2024-05-20T20:21:47.03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commentAuthors" Target="commentAuthors.xml"/><Relationship Id="rId28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66733" cy="4681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940" tIns="46971" rIns="93940" bIns="46971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 dirty="0">
                <a:latin typeface="Arial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10342" y="0"/>
            <a:ext cx="3066733" cy="4681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940" tIns="46971" rIns="93940" bIns="46971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 dirty="0">
                <a:latin typeface="Arial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29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98563" y="703263"/>
            <a:ext cx="4679950" cy="350996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71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43611" y="4447462"/>
            <a:ext cx="5189855" cy="42133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940" tIns="46971" rIns="93940" bIns="4697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1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94922"/>
            <a:ext cx="3066733" cy="4681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940" tIns="46971" rIns="93940" bIns="46971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 dirty="0">
                <a:latin typeface="Arial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1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10342" y="8894922"/>
            <a:ext cx="3066733" cy="4681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940" tIns="46971" rIns="93940" bIns="46971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 smtClean="0">
                <a:latin typeface="Arial"/>
                <a:ea typeface="+mn-ea"/>
                <a:cs typeface="+mn-cs"/>
              </a:defRPr>
            </a:lvl1pPr>
          </a:lstStyle>
          <a:p>
            <a:pPr>
              <a:defRPr/>
            </a:pPr>
            <a:fld id="{2543ACF8-3F51-854F-91E9-AD86E324A5D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79830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/>
        <a:ea typeface="ＭＳ Ｐゴシック" pitchFamily="-32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/>
        <a:ea typeface="ＭＳ Ｐゴシック" pitchFamily="-32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/>
        <a:ea typeface="ＭＳ Ｐゴシック" pitchFamily="-32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/>
        <a:ea typeface="ＭＳ Ｐゴシック" pitchFamily="-32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auto">
          <a:xfrm>
            <a:off x="1115616" y="404664"/>
            <a:ext cx="4680520" cy="864096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-32" charset="0"/>
            </a:endParaRPr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691680" y="2348880"/>
            <a:ext cx="5257800" cy="1583432"/>
          </a:xfrm>
        </p:spPr>
        <p:txBody>
          <a:bodyPr anchor="ctr"/>
          <a:lstStyle>
            <a:lvl1pPr algn="l"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691680" y="4293096"/>
            <a:ext cx="5257800" cy="766936"/>
          </a:xfrm>
        </p:spPr>
        <p:txBody>
          <a:bodyPr/>
          <a:lstStyle>
            <a:lvl1pPr marL="0" indent="0">
              <a:buFontTx/>
              <a:buNone/>
              <a:defRPr sz="1800"/>
            </a:lvl1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620688"/>
            <a:ext cx="4392488" cy="586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0864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074242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616996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 Slid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237507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6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3810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7526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3" r:id="rId4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3600">
          <a:solidFill>
            <a:srgbClr val="782336"/>
          </a:solidFill>
          <a:latin typeface="Arial Bold"/>
          <a:ea typeface="ＭＳ Ｐゴシック" charset="0"/>
          <a:cs typeface="ＭＳ Ｐゴシック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600">
          <a:solidFill>
            <a:srgbClr val="782336"/>
          </a:solidFill>
          <a:latin typeface="Arial Bold" charset="0"/>
          <a:ea typeface="ＭＳ Ｐゴシック" charset="0"/>
          <a:cs typeface="ＭＳ Ｐゴシック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600">
          <a:solidFill>
            <a:srgbClr val="782336"/>
          </a:solidFill>
          <a:latin typeface="Arial Bold" charset="0"/>
          <a:ea typeface="ＭＳ Ｐゴシック" charset="0"/>
          <a:cs typeface="ＭＳ Ｐゴシック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600">
          <a:solidFill>
            <a:srgbClr val="782336"/>
          </a:solidFill>
          <a:latin typeface="Arial Bold" charset="0"/>
          <a:ea typeface="ＭＳ Ｐゴシック" charset="0"/>
          <a:cs typeface="ＭＳ Ｐゴシック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600">
          <a:solidFill>
            <a:srgbClr val="782336"/>
          </a:solidFill>
          <a:latin typeface="Arial Bold" charset="0"/>
          <a:ea typeface="ＭＳ Ｐゴシック" charset="0"/>
          <a:cs typeface="ＭＳ Ｐゴシック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782336"/>
          </a:solidFill>
          <a:latin typeface="GillSans Bold" pitchFamily="1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782336"/>
          </a:solidFill>
          <a:latin typeface="GillSans Bold" pitchFamily="1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782336"/>
          </a:solidFill>
          <a:latin typeface="GillSans Bold" pitchFamily="1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782336"/>
          </a:solidFill>
          <a:latin typeface="GillSans Bold" pitchFamily="1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Wingdings" charset="0"/>
        <a:buChar char="§"/>
        <a:defRPr sz="2400">
          <a:solidFill>
            <a:schemeClr val="tx1"/>
          </a:solidFill>
          <a:latin typeface="Arial"/>
          <a:ea typeface="ＭＳ Ｐゴシック" charset="0"/>
          <a:cs typeface="ＭＳ Ｐゴシック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Wingdings" charset="0"/>
        <a:buChar char="§"/>
        <a:defRPr sz="2200">
          <a:solidFill>
            <a:schemeClr val="tx1"/>
          </a:solidFill>
          <a:latin typeface="Arial"/>
          <a:ea typeface="ＭＳ Ｐゴシック" pitchFamily="-32" charset="-128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Wingdings" charset="0"/>
        <a:buChar char="§"/>
        <a:defRPr sz="2000">
          <a:solidFill>
            <a:schemeClr val="tx1"/>
          </a:solidFill>
          <a:latin typeface="Arial"/>
          <a:ea typeface="ＭＳ Ｐゴシック" pitchFamily="-32" charset="-128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Wingdings" charset="0"/>
        <a:buChar char="§"/>
        <a:defRPr sz="2000">
          <a:solidFill>
            <a:schemeClr val="tx1"/>
          </a:solidFill>
          <a:latin typeface="Arial"/>
          <a:ea typeface="ＭＳ Ｐゴシック" pitchFamily="-32" charset="-128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Wingdings" charset="0"/>
        <a:buChar char="§"/>
        <a:defRPr sz="2000">
          <a:solidFill>
            <a:schemeClr val="tx1"/>
          </a:solidFill>
          <a:latin typeface="Arial"/>
          <a:ea typeface="ＭＳ Ｐゴシック" pitchFamily="-32" charset="-128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32" charset="-128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32" charset="-128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32" charset="-128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32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/>
          <p:cNvSpPr txBox="1">
            <a:spLocks/>
          </p:cNvSpPr>
          <p:nvPr/>
        </p:nvSpPr>
        <p:spPr>
          <a:xfrm>
            <a:off x="1216058" y="1556792"/>
            <a:ext cx="7202078" cy="3200772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782336"/>
                </a:solidFill>
                <a:latin typeface="Arial Bold"/>
                <a:ea typeface="ＭＳ Ｐゴシック" charset="0"/>
                <a:cs typeface="ＭＳ Ｐゴシック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782336"/>
                </a:solidFill>
                <a:latin typeface="Arial Bold" charset="0"/>
                <a:ea typeface="ＭＳ Ｐゴシック" charset="0"/>
                <a:cs typeface="ＭＳ Ｐゴシック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782336"/>
                </a:solidFill>
                <a:latin typeface="Arial Bold" charset="0"/>
                <a:ea typeface="ＭＳ Ｐゴシック" charset="0"/>
                <a:cs typeface="ＭＳ Ｐゴシック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782336"/>
                </a:solidFill>
                <a:latin typeface="Arial Bold" charset="0"/>
                <a:ea typeface="ＭＳ Ｐゴシック" charset="0"/>
                <a:cs typeface="ＭＳ Ｐゴシック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782336"/>
                </a:solidFill>
                <a:latin typeface="Arial Bold" charset="0"/>
                <a:ea typeface="ＭＳ Ｐゴシック" charset="0"/>
                <a:cs typeface="ＭＳ Ｐゴシック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782336"/>
                </a:solidFill>
                <a:latin typeface="GillSans Bold" pitchFamily="1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782336"/>
                </a:solidFill>
                <a:latin typeface="GillSans Bold" pitchFamily="1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782336"/>
                </a:solidFill>
                <a:latin typeface="GillSans Bold" pitchFamily="1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782336"/>
                </a:solidFill>
                <a:latin typeface="GillSans Bold" pitchFamily="1" charset="0"/>
              </a:defRPr>
            </a:lvl9pPr>
          </a:lstStyle>
          <a:p>
            <a:br>
              <a:rPr lang="en-US" sz="4400" kern="0">
                <a:latin typeface="+mn-lt"/>
              </a:rPr>
            </a:br>
            <a:endParaRPr lang="en-US" sz="4400" kern="0">
              <a:solidFill>
                <a:schemeClr val="accent1"/>
              </a:solidFill>
              <a:latin typeface="+mn-lt"/>
            </a:endParaRPr>
          </a:p>
          <a:p>
            <a:endParaRPr lang="en-US" sz="2400" kern="0">
              <a:solidFill>
                <a:srgbClr val="0070C0"/>
              </a:solidFill>
              <a:latin typeface="+mn-lt"/>
            </a:endParaRPr>
          </a:p>
          <a:p>
            <a:pPr algn="ctr"/>
            <a:endParaRPr lang="en-US" kern="0">
              <a:solidFill>
                <a:srgbClr val="0070C0"/>
              </a:solidFill>
              <a:latin typeface="+mn-lt"/>
            </a:endParaRPr>
          </a:p>
        </p:txBody>
      </p:sp>
      <p:sp>
        <p:nvSpPr>
          <p:cNvPr id="3" name="Subtitle 4"/>
          <p:cNvSpPr txBox="1">
            <a:spLocks/>
          </p:cNvSpPr>
          <p:nvPr/>
        </p:nvSpPr>
        <p:spPr>
          <a:xfrm>
            <a:off x="2771800" y="3501008"/>
            <a:ext cx="3600400" cy="896516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ＭＳ Ｐゴシック" charset="0"/>
                <a:cs typeface="ＭＳ Ｐゴシック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charset="0"/>
              <a:buChar char="§"/>
              <a:defRPr sz="2200">
                <a:solidFill>
                  <a:schemeClr val="tx1"/>
                </a:solidFill>
                <a:latin typeface="Arial"/>
                <a:ea typeface="ＭＳ Ｐゴシック" pitchFamily="-32" charset="-128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charset="0"/>
              <a:buChar char="§"/>
              <a:defRPr sz="2000">
                <a:solidFill>
                  <a:schemeClr val="tx1"/>
                </a:solidFill>
                <a:latin typeface="Arial"/>
                <a:ea typeface="ＭＳ Ｐゴシック" pitchFamily="-32" charset="-128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charset="0"/>
              <a:buChar char="§"/>
              <a:defRPr sz="2000">
                <a:solidFill>
                  <a:schemeClr val="tx1"/>
                </a:solidFill>
                <a:latin typeface="Arial"/>
                <a:ea typeface="ＭＳ Ｐゴシック" pitchFamily="-32" charset="-128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charset="0"/>
              <a:buChar char="§"/>
              <a:defRPr sz="2000">
                <a:solidFill>
                  <a:schemeClr val="tx1"/>
                </a:solidFill>
                <a:latin typeface="Arial"/>
                <a:ea typeface="ＭＳ Ｐゴシック" pitchFamily="-32" charset="-128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pitchFamily="-32" charset="-128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pitchFamily="-32" charset="-128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pitchFamily="-32" charset="-128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pitchFamily="-32" charset="-128"/>
              </a:defRPr>
            </a:lvl9pPr>
          </a:lstStyle>
          <a:p>
            <a:pPr marL="0" indent="0" algn="ctr">
              <a:buNone/>
            </a:pPr>
            <a:endParaRPr lang="en-US" sz="2000" kern="0">
              <a:solidFill>
                <a:srgbClr val="782336"/>
              </a:solidFill>
              <a:latin typeface="+mn-lt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9725ED5-5240-AA03-5218-62DFF4FDFE4A}"/>
              </a:ext>
            </a:extLst>
          </p:cNvPr>
          <p:cNvSpPr txBox="1">
            <a:spLocks/>
          </p:cNvSpPr>
          <p:nvPr/>
        </p:nvSpPr>
        <p:spPr>
          <a:xfrm>
            <a:off x="1805233" y="354874"/>
            <a:ext cx="7673417" cy="573053"/>
          </a:xfrm>
          <a:prstGeom prst="rect">
            <a:avLst/>
          </a:prstGeom>
        </p:spPr>
        <p:txBody>
          <a:bodyPr lIns="91440" tIns="45720" rIns="91440" bIns="45720" anchor="t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ctr"/>
            <a:r>
              <a:rPr lang="en-US" sz="1600" b="1" kern="0">
                <a:latin typeface="Arial"/>
                <a:ea typeface="ＭＳ Ｐゴシック"/>
                <a:cs typeface="Calibri"/>
              </a:rPr>
              <a:t>Concordia Institute for Information System Engineering (CIISE)</a:t>
            </a:r>
            <a:endParaRPr lang="en-US" sz="1600" b="1">
              <a:latin typeface="Arial"/>
              <a:ea typeface="ＭＳ Ｐゴシック"/>
            </a:endParaRPr>
          </a:p>
          <a:p>
            <a:pPr algn="ctr"/>
            <a:r>
              <a:rPr lang="en-US" sz="1800" b="1" kern="0">
                <a:latin typeface="Arial"/>
                <a:ea typeface="ＭＳ Ｐゴシック"/>
                <a:cs typeface="Calibri"/>
              </a:rPr>
              <a:t>‍Concordia University</a:t>
            </a:r>
            <a:endParaRPr lang="en-US" sz="1800" b="1">
              <a:latin typeface="Arial"/>
              <a:ea typeface="ＭＳ Ｐゴシック"/>
              <a:cs typeface="Calibri"/>
            </a:endParaRPr>
          </a:p>
          <a:p>
            <a:pPr algn="ctr"/>
            <a:endParaRPr lang="en-US" sz="1800" kern="0">
              <a:latin typeface="Calibri"/>
              <a:cs typeface="Calibri"/>
            </a:endParaRPr>
          </a:p>
          <a:p>
            <a:endParaRPr lang="en-US" sz="4400" kern="0">
              <a:latin typeface="+mn-lt"/>
            </a:endParaRPr>
          </a:p>
          <a:p>
            <a:endParaRPr lang="en-US" sz="3200" kern="0">
              <a:solidFill>
                <a:schemeClr val="accent1"/>
              </a:solidFill>
              <a:latin typeface="+mn-lt"/>
            </a:endParaRPr>
          </a:p>
          <a:p>
            <a:endParaRPr lang="en-US" sz="2400" kern="0">
              <a:solidFill>
                <a:srgbClr val="0070C0"/>
              </a:solidFill>
              <a:latin typeface="+mn-lt"/>
            </a:endParaRPr>
          </a:p>
          <a:p>
            <a:pPr algn="ctr"/>
            <a:endParaRPr lang="en-US" kern="0">
              <a:solidFill>
                <a:srgbClr val="0070C0"/>
              </a:solidFill>
              <a:latin typeface="+mn-lt"/>
            </a:endParaRPr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CC4A8DB4-BD7F-469F-3A0C-0ABEBF5E3D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228" y="355371"/>
            <a:ext cx="2110722" cy="57366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B0388F1-2530-A86A-8B11-9DFDCC5A6E60}"/>
              </a:ext>
            </a:extLst>
          </p:cNvPr>
          <p:cNvSpPr txBox="1"/>
          <p:nvPr/>
        </p:nvSpPr>
        <p:spPr>
          <a:xfrm>
            <a:off x="7635" y="1715751"/>
            <a:ext cx="9152600" cy="46166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ctr"/>
            <a:r>
              <a:rPr lang="en-US" b="1">
                <a:solidFill>
                  <a:schemeClr val="accent1"/>
                </a:solidFill>
                <a:latin typeface="Arial Bold"/>
                <a:ea typeface="ＭＳ Ｐゴシック"/>
                <a:cs typeface="Calibri"/>
              </a:rPr>
              <a:t>INSE 6170 </a:t>
            </a:r>
            <a:r>
              <a:rPr lang="en-US" b="1">
                <a:solidFill>
                  <a:schemeClr val="accent1"/>
                </a:solidFill>
                <a:latin typeface="Arial Bold"/>
                <a:ea typeface="ＭＳ Ｐゴシック"/>
                <a:cs typeface="Times"/>
              </a:rPr>
              <a:t>Network Security Architecture and Management</a:t>
            </a:r>
            <a:r>
              <a:rPr lang="en-US" b="1">
                <a:solidFill>
                  <a:schemeClr val="accent1"/>
                </a:solidFill>
                <a:latin typeface="Arial Bold"/>
                <a:ea typeface="ＭＳ Ｐゴシック"/>
                <a:cs typeface="Calibri"/>
              </a:rPr>
              <a:t> </a:t>
            </a:r>
            <a:endParaRPr lang="en-US" b="1">
              <a:solidFill>
                <a:schemeClr val="accent1"/>
              </a:solidFill>
              <a:latin typeface="Arial Bold"/>
              <a:ea typeface="ＭＳ Ｐゴシック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0BDC73-6E2F-E28A-06E1-C8DACED1EB21}"/>
              </a:ext>
            </a:extLst>
          </p:cNvPr>
          <p:cNvSpPr txBox="1"/>
          <p:nvPr/>
        </p:nvSpPr>
        <p:spPr>
          <a:xfrm>
            <a:off x="-984" y="2978461"/>
            <a:ext cx="9146578" cy="95410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ctr"/>
            <a:r>
              <a:rPr lang="en-US" sz="2000" b="1" i="1">
                <a:solidFill>
                  <a:schemeClr val="accent1"/>
                </a:solidFill>
                <a:latin typeface="Arial Bold"/>
                <a:ea typeface="ＭＳ Ｐゴシック"/>
                <a:cs typeface="Times"/>
              </a:rPr>
              <a:t>Project 1</a:t>
            </a:r>
            <a:r>
              <a:rPr lang="en-US" sz="2800" b="1">
                <a:solidFill>
                  <a:schemeClr val="accent1"/>
                </a:solidFill>
                <a:latin typeface="Arial Bold"/>
                <a:ea typeface="ＭＳ Ｐゴシック"/>
                <a:cs typeface="Times"/>
              </a:rPr>
              <a:t>: Scan the IoT devices</a:t>
            </a:r>
          </a:p>
          <a:p>
            <a:pPr algn="ctr"/>
            <a:endParaRPr lang="en-US" sz="2800" b="1">
              <a:solidFill>
                <a:schemeClr val="accent1"/>
              </a:solidFill>
              <a:latin typeface="Arial Bold"/>
              <a:ea typeface="ＭＳ Ｐゴシック"/>
              <a:cs typeface="Time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ADBC16-6062-5D37-D376-6ED5A8F82E49}"/>
              </a:ext>
            </a:extLst>
          </p:cNvPr>
          <p:cNvSpPr txBox="1"/>
          <p:nvPr/>
        </p:nvSpPr>
        <p:spPr>
          <a:xfrm>
            <a:off x="1348360" y="4448842"/>
            <a:ext cx="6918359" cy="646331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ctr"/>
            <a:r>
              <a:rPr lang="en-US" sz="1800" i="1">
                <a:solidFill>
                  <a:srgbClr val="141314"/>
                </a:solidFill>
                <a:latin typeface="Arial"/>
                <a:ea typeface="Calibri"/>
                <a:cs typeface="Calibri"/>
              </a:rPr>
              <a:t>Submitted to</a:t>
            </a:r>
            <a:r>
              <a:rPr lang="en-US" sz="1800">
                <a:solidFill>
                  <a:srgbClr val="141314"/>
                </a:solidFill>
                <a:latin typeface="Arial"/>
                <a:ea typeface="Calibri"/>
                <a:cs typeface="Calibri"/>
              </a:rPr>
              <a:t>: </a:t>
            </a:r>
            <a:r>
              <a:rPr lang="en-US" sz="1800" b="1">
                <a:solidFill>
                  <a:srgbClr val="141314"/>
                </a:solidFill>
                <a:latin typeface="Arial"/>
                <a:ea typeface="Calibri"/>
                <a:cs typeface="Calibri"/>
              </a:rPr>
              <a:t>Professor Carol Fung</a:t>
            </a:r>
            <a:endParaRPr lang="en-US" sz="1800" b="1">
              <a:latin typeface="Arial"/>
              <a:ea typeface="Calibri"/>
              <a:cs typeface="Calibri"/>
            </a:endParaRPr>
          </a:p>
          <a:p>
            <a:pPr algn="ctr"/>
            <a:r>
              <a:rPr lang="en-US" sz="1800" i="1">
                <a:latin typeface="Arial"/>
                <a:ea typeface="Calibri"/>
                <a:cs typeface="Times"/>
              </a:rPr>
              <a:t>Submitted by:</a:t>
            </a:r>
            <a:endParaRPr lang="en-US" i="1">
              <a:latin typeface="Arial"/>
            </a:endParaRP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3DE20459-2F8A-2CE5-6792-B8E0A43AAA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9221544"/>
              </p:ext>
            </p:extLst>
          </p:nvPr>
        </p:nvGraphicFramePr>
        <p:xfrm>
          <a:off x="2259134" y="5565397"/>
          <a:ext cx="5120640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60320">
                  <a:extLst>
                    <a:ext uri="{9D8B030D-6E8A-4147-A177-3AD203B41FA5}">
                      <a16:colId xmlns:a16="http://schemas.microsoft.com/office/drawing/2014/main" val="2718781568"/>
                    </a:ext>
                  </a:extLst>
                </a:gridCol>
                <a:gridCol w="2560320">
                  <a:extLst>
                    <a:ext uri="{9D8B030D-6E8A-4147-A177-3AD203B41FA5}">
                      <a16:colId xmlns:a16="http://schemas.microsoft.com/office/drawing/2014/main" val="10900598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latin typeface="Arial"/>
                        </a:rPr>
                        <a:t>Aniket Agarwal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>
                          <a:solidFill>
                            <a:srgbClr val="000000"/>
                          </a:solidFill>
                          <a:latin typeface="Arial"/>
                        </a:rPr>
                        <a:t>40266485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12301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latin typeface="Arial"/>
                        </a:rPr>
                        <a:t>Kalyani </a:t>
                      </a:r>
                      <a:r>
                        <a:rPr lang="en-US" err="1">
                          <a:latin typeface="Arial"/>
                        </a:rPr>
                        <a:t>Batle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Arial"/>
                        </a:rPr>
                        <a:t>40243967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88937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652147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BEB72A7-FB39-2EA0-017D-FF554DAAD988}"/>
              </a:ext>
            </a:extLst>
          </p:cNvPr>
          <p:cNvSpPr txBox="1"/>
          <p:nvPr/>
        </p:nvSpPr>
        <p:spPr>
          <a:xfrm>
            <a:off x="876905" y="806621"/>
            <a:ext cx="6680926" cy="169277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 b="1">
                <a:solidFill>
                  <a:schemeClr val="accent1"/>
                </a:solidFill>
                <a:latin typeface="Arial Bold"/>
                <a:ea typeface="ＭＳ Ｐゴシック"/>
                <a:cs typeface="Times"/>
              </a:rPr>
              <a:t>Algorithm to Capture Packets through a Device</a:t>
            </a:r>
            <a:endParaRPr lang="en-US" sz="4000" b="1">
              <a:solidFill>
                <a:schemeClr val="accent1"/>
              </a:solidFill>
              <a:latin typeface="Arial Bold"/>
              <a:ea typeface="ＭＳ Ｐゴシック"/>
            </a:endParaRPr>
          </a:p>
          <a:p>
            <a:pPr algn="l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043965-F785-ADF0-98C1-DEB95E1ECD27}"/>
              </a:ext>
            </a:extLst>
          </p:cNvPr>
          <p:cNvSpPr txBox="1"/>
          <p:nvPr/>
        </p:nvSpPr>
        <p:spPr>
          <a:xfrm>
            <a:off x="765169" y="2343403"/>
            <a:ext cx="8144033" cy="34163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>
                <a:cs typeface="Times"/>
              </a:rPr>
              <a:t>Scapy uses sniff() to capture the packets through a specific device.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>
                <a:cs typeface="Times"/>
              </a:rPr>
              <a:t>First, packets are filtered based on the device IP as </a:t>
            </a:r>
            <a:r>
              <a:rPr lang="en-US" err="1">
                <a:cs typeface="Times"/>
              </a:rPr>
              <a:t>src</a:t>
            </a:r>
            <a:r>
              <a:rPr lang="en-US">
                <a:cs typeface="Times"/>
              </a:rPr>
              <a:t> or </a:t>
            </a:r>
            <a:r>
              <a:rPr lang="en-US" err="1">
                <a:cs typeface="Times"/>
              </a:rPr>
              <a:t>dst</a:t>
            </a:r>
            <a:r>
              <a:rPr lang="en-US">
                <a:cs typeface="Times"/>
              </a:rPr>
              <a:t> fields and presence of IP layer.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>
                <a:cs typeface="Times"/>
              </a:rPr>
              <a:t>Next, packets are captured based on the packet count given by the user.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>
                <a:cs typeface="Times"/>
              </a:rPr>
              <a:t>Lastly, the packets are stored in a </a:t>
            </a:r>
            <a:r>
              <a:rPr lang="en-US" err="1">
                <a:cs typeface="Times"/>
              </a:rPr>
              <a:t>pcap</a:t>
            </a:r>
            <a:r>
              <a:rPr lang="en-US">
                <a:cs typeface="Times"/>
              </a:rPr>
              <a:t> file using wrpcap() function of scapy and stored in the database using sqlite3 INSERT statement. </a:t>
            </a:r>
          </a:p>
        </p:txBody>
      </p:sp>
    </p:spTree>
    <p:extLst>
      <p:ext uri="{BB962C8B-B14F-4D97-AF65-F5344CB8AC3E}">
        <p14:creationId xmlns:p14="http://schemas.microsoft.com/office/powerpoint/2010/main" val="5832170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6DA88-382D-5896-06D2-085E444C3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710938"/>
            <a:ext cx="7772400" cy="1143000"/>
          </a:xfrm>
        </p:spPr>
        <p:txBody>
          <a:bodyPr/>
          <a:lstStyle/>
          <a:p>
            <a:r>
              <a:rPr lang="en-US"/>
              <a:t>Source code for Packet Capture</a:t>
            </a:r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E6CCB84-E1C1-384E-43B4-F9E77E1B31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5800" y="2208860"/>
            <a:ext cx="7772400" cy="1976794"/>
          </a:xfrm>
        </p:spPr>
      </p:pic>
    </p:spTree>
    <p:extLst>
      <p:ext uri="{BB962C8B-B14F-4D97-AF65-F5344CB8AC3E}">
        <p14:creationId xmlns:p14="http://schemas.microsoft.com/office/powerpoint/2010/main" val="19313317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0C0BC50-5284-901A-4CE4-FBED45BD3FDB}"/>
              </a:ext>
            </a:extLst>
          </p:cNvPr>
          <p:cNvSpPr txBox="1"/>
          <p:nvPr/>
        </p:nvSpPr>
        <p:spPr>
          <a:xfrm>
            <a:off x="947681" y="897914"/>
            <a:ext cx="8197684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 b="1">
                <a:solidFill>
                  <a:schemeClr val="accent1"/>
                </a:solidFill>
                <a:latin typeface="Arial Bold"/>
                <a:ea typeface="ＭＳ Ｐゴシック"/>
                <a:cs typeface="Times"/>
              </a:rPr>
              <a:t>Displaying Device Information</a:t>
            </a:r>
            <a:endParaRPr lang="en-US" sz="4000" b="1">
              <a:solidFill>
                <a:schemeClr val="accent1"/>
              </a:solidFill>
              <a:latin typeface="Arial Bold"/>
              <a:ea typeface="ＭＳ Ｐゴシック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864479-69E2-CF75-7988-12C97B65190D}"/>
              </a:ext>
            </a:extLst>
          </p:cNvPr>
          <p:cNvSpPr txBox="1"/>
          <p:nvPr/>
        </p:nvSpPr>
        <p:spPr>
          <a:xfrm>
            <a:off x="947681" y="1859340"/>
            <a:ext cx="5843806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endParaRPr lang="en-US"/>
          </a:p>
          <a:p>
            <a:pPr marL="342900" indent="-342900">
              <a:buFont typeface="Arial"/>
              <a:buChar char="•"/>
            </a:pPr>
            <a:r>
              <a:rPr lang="en-US">
                <a:cs typeface="Times"/>
              </a:rPr>
              <a:t>IP Address</a:t>
            </a:r>
            <a:endParaRPr lang="en-US"/>
          </a:p>
          <a:p>
            <a:pPr marL="342900" indent="-342900">
              <a:buFont typeface="Arial"/>
              <a:buChar char="•"/>
            </a:pPr>
            <a:r>
              <a:rPr lang="en-US">
                <a:cs typeface="Times"/>
              </a:rPr>
              <a:t>MAC Address</a:t>
            </a:r>
          </a:p>
          <a:p>
            <a:pPr marL="342900" indent="-342900">
              <a:buFont typeface="Arial"/>
              <a:buChar char="•"/>
            </a:pPr>
            <a:r>
              <a:rPr lang="en-US">
                <a:cs typeface="Times"/>
              </a:rPr>
              <a:t>Vendor Details</a:t>
            </a:r>
            <a:endParaRPr lang="en-US"/>
          </a:p>
          <a:p>
            <a:pPr marL="342900" indent="-342900" algn="l">
              <a:buFont typeface="Arial"/>
              <a:buChar char="•"/>
            </a:pPr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ABC435-1583-42B0-768E-1652504B27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0466" y="1859340"/>
            <a:ext cx="4805853" cy="3259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7793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0C0BC50-5284-901A-4CE4-FBED45BD3FDB}"/>
              </a:ext>
            </a:extLst>
          </p:cNvPr>
          <p:cNvSpPr txBox="1"/>
          <p:nvPr/>
        </p:nvSpPr>
        <p:spPr>
          <a:xfrm>
            <a:off x="846199" y="747086"/>
            <a:ext cx="7263065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 b="1">
                <a:solidFill>
                  <a:schemeClr val="accent1"/>
                </a:solidFill>
                <a:latin typeface="Arial Bold"/>
                <a:ea typeface="ＭＳ Ｐゴシック"/>
                <a:cs typeface="Times"/>
              </a:rPr>
              <a:t>Displaying Stored Device Info in Database</a:t>
            </a:r>
            <a:endParaRPr lang="en-US" sz="4000" b="1">
              <a:solidFill>
                <a:schemeClr val="accent1"/>
              </a:solidFill>
              <a:latin typeface="Arial Bold"/>
              <a:ea typeface="ＭＳ Ｐゴシック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864479-69E2-CF75-7988-12C97B65190D}"/>
              </a:ext>
            </a:extLst>
          </p:cNvPr>
          <p:cNvSpPr txBox="1"/>
          <p:nvPr/>
        </p:nvSpPr>
        <p:spPr>
          <a:xfrm>
            <a:off x="846199" y="2468930"/>
            <a:ext cx="2926735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endParaRPr lang="en-US"/>
          </a:p>
          <a:p>
            <a:pPr marL="342900" indent="-342900">
              <a:buFont typeface="Arial"/>
              <a:buChar char="•"/>
            </a:pPr>
            <a:r>
              <a:rPr lang="en-US">
                <a:cs typeface="Times"/>
              </a:rPr>
              <a:t>IP Address</a:t>
            </a:r>
            <a:endParaRPr lang="en-US"/>
          </a:p>
          <a:p>
            <a:pPr marL="342900" indent="-342900">
              <a:buFont typeface="Arial"/>
              <a:buChar char="•"/>
            </a:pPr>
            <a:r>
              <a:rPr lang="en-US">
                <a:cs typeface="Times"/>
              </a:rPr>
              <a:t>Packet filename</a:t>
            </a:r>
            <a:endParaRPr lang="en-US"/>
          </a:p>
          <a:p>
            <a:pPr marL="342900" indent="-342900" algn="l">
              <a:buFont typeface="Arial"/>
              <a:buChar char="•"/>
            </a:pPr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AFD216-CC63-BF06-98FF-D5AADC818D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0783" y="2298563"/>
            <a:ext cx="5062194" cy="2968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6127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AC387C-0A20-E3AE-28CB-9D612D260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Implementation Demo</a:t>
            </a:r>
            <a:endParaRPr lang="en-IN"/>
          </a:p>
        </p:txBody>
      </p:sp>
      <p:pic>
        <p:nvPicPr>
          <p:cNvPr id="4" name="bandicam 2024-04-25 13-49-47-403">
            <a:hlinkClick r:id="" action="ppaction://media"/>
            <a:extLst>
              <a:ext uri="{FF2B5EF4-FFF2-40B4-BE49-F238E27FC236}">
                <a16:creationId xmlns:a16="http://schemas.microsoft.com/office/drawing/2014/main" id="{3BFB8ED0-9DFC-0D14-B5D5-D1920AD9505F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14400" y="1752600"/>
            <a:ext cx="7315200" cy="4114800"/>
          </a:xfrm>
        </p:spPr>
      </p:pic>
    </p:spTree>
    <p:extLst>
      <p:ext uri="{BB962C8B-B14F-4D97-AF65-F5344CB8AC3E}">
        <p14:creationId xmlns:p14="http://schemas.microsoft.com/office/powerpoint/2010/main" val="52025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48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BEB72A7-FB39-2EA0-017D-FF554DAAD988}"/>
              </a:ext>
            </a:extLst>
          </p:cNvPr>
          <p:cNvSpPr txBox="1"/>
          <p:nvPr/>
        </p:nvSpPr>
        <p:spPr>
          <a:xfrm>
            <a:off x="876905" y="806621"/>
            <a:ext cx="6680926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 b="1">
                <a:solidFill>
                  <a:schemeClr val="accent1"/>
                </a:solidFill>
                <a:latin typeface="Arial Bold"/>
                <a:ea typeface="ＭＳ Ｐゴシック"/>
                <a:cs typeface="Times"/>
              </a:rPr>
              <a:t>Conclusion</a:t>
            </a:r>
          </a:p>
          <a:p>
            <a:pPr algn="l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043965-F785-ADF0-98C1-DEB95E1ECD27}"/>
              </a:ext>
            </a:extLst>
          </p:cNvPr>
          <p:cNvSpPr txBox="1"/>
          <p:nvPr/>
        </p:nvSpPr>
        <p:spPr>
          <a:xfrm>
            <a:off x="378647" y="2177751"/>
            <a:ext cx="8144033" cy="378565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0D0D0D"/>
                </a:solidFill>
                <a:latin typeface="Times"/>
                <a:ea typeface="ＭＳ Ｐゴシック"/>
                <a:cs typeface="Times"/>
              </a:rPr>
              <a:t>In conclusion, the provided application effectively fulfills the specified requirements for scanning a Wi-Fi network for active IoT devices, capturing packets, and saving device information along with the captured packets.</a:t>
            </a:r>
            <a:endParaRPr lang="en-US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0D0D0D"/>
                </a:solidFill>
                <a:latin typeface="Times"/>
                <a:ea typeface="ＭＳ Ｐゴシック"/>
                <a:cs typeface="Times"/>
              </a:rPr>
              <a:t>the application effectively combines the functionalities of network scanning, packet capturing, and database management into a coordinated solution. It provides users with a convenient way to discover and monitor IoT devices on their Wi-Fi network while also facilitating packet capture for further analysis.</a:t>
            </a:r>
          </a:p>
        </p:txBody>
      </p:sp>
    </p:spTree>
    <p:extLst>
      <p:ext uri="{BB962C8B-B14F-4D97-AF65-F5344CB8AC3E}">
        <p14:creationId xmlns:p14="http://schemas.microsoft.com/office/powerpoint/2010/main" val="37185230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4C74F-C173-CECC-E670-8D6C6DB9F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Individual Contribution of Each Team Member</a:t>
            </a:r>
            <a:endParaRPr lang="en-IN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559BDFD-F619-84CE-31B2-C37AD6BD169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69019960"/>
              </p:ext>
            </p:extLst>
          </p:nvPr>
        </p:nvGraphicFramePr>
        <p:xfrm>
          <a:off x="685802" y="2223940"/>
          <a:ext cx="7772398" cy="3296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915239">
                  <a:extLst>
                    <a:ext uri="{9D8B030D-6E8A-4147-A177-3AD203B41FA5}">
                      <a16:colId xmlns:a16="http://schemas.microsoft.com/office/drawing/2014/main" val="3112144676"/>
                    </a:ext>
                  </a:extLst>
                </a:gridCol>
                <a:gridCol w="4857159">
                  <a:extLst>
                    <a:ext uri="{9D8B030D-6E8A-4147-A177-3AD203B41FA5}">
                      <a16:colId xmlns:a16="http://schemas.microsoft.com/office/drawing/2014/main" val="20011712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Name</a:t>
                      </a:r>
                      <a:endParaRPr lang="en-IN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Contribution</a:t>
                      </a:r>
                      <a:endParaRPr lang="en-IN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97586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Aniket Agarwal (40266485)</a:t>
                      </a:r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IN"/>
                        <a:t>Researched about tools to use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IN"/>
                        <a:t>Implemented PyQT5 code to make GUI interface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IN"/>
                        <a:t>Prepared presentation slides</a:t>
                      </a:r>
                    </a:p>
                    <a:p>
                      <a:pPr lvl="0">
                        <a:buNone/>
                      </a:pPr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68838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Kalyani </a:t>
                      </a:r>
                      <a:r>
                        <a:rPr lang="en-US" err="1"/>
                        <a:t>Batle</a:t>
                      </a:r>
                      <a:r>
                        <a:rPr lang="en-US"/>
                        <a:t> (40243967)</a:t>
                      </a:r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IN"/>
                        <a:t>Researched about tools to use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IN"/>
                        <a:t>Implemented code to scan network and display discovered IoT devices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IN"/>
                        <a:t>Prepared presentation slides</a:t>
                      </a:r>
                    </a:p>
                    <a:p>
                      <a:pPr lvl="0">
                        <a:buNone/>
                      </a:pPr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08110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400349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D21E51F-920A-FCC1-FA51-9073113D0E7D}"/>
              </a:ext>
            </a:extLst>
          </p:cNvPr>
          <p:cNvSpPr txBox="1"/>
          <p:nvPr/>
        </p:nvSpPr>
        <p:spPr>
          <a:xfrm>
            <a:off x="660108" y="1263358"/>
            <a:ext cx="8133758" cy="187743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>
                <a:latin typeface="Times"/>
                <a:ea typeface="ＭＳ Ｐゴシック"/>
              </a:rPr>
              <a:t>THANK YOU </a:t>
            </a:r>
            <a:endParaRPr lang="en-US" sz="1600">
              <a:latin typeface="Times"/>
              <a:ea typeface="ＭＳ Ｐゴシック"/>
              <a:cs typeface="Arial"/>
            </a:endParaRPr>
          </a:p>
          <a:p>
            <a:endParaRPr lang="en-IN" sz="1600">
              <a:cs typeface="Arial"/>
            </a:endParaRPr>
          </a:p>
          <a:p>
            <a:endParaRPr lang="en-IN" sz="1200">
              <a:solidFill>
                <a:srgbClr val="0D0D0D"/>
              </a:solidFill>
              <a:latin typeface="Times"/>
              <a:ea typeface="ＭＳ Ｐゴシック"/>
            </a:endParaRPr>
          </a:p>
          <a:p>
            <a:endParaRPr lang="en-IN" sz="1600">
              <a:cs typeface="Arial"/>
            </a:endParaRPr>
          </a:p>
          <a:p>
            <a:endParaRPr lang="en-IN" sz="1600">
              <a:cs typeface="Segoe UI"/>
            </a:endParaRPr>
          </a:p>
          <a:p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14791771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AA2590A-F18D-B08E-F8D8-9283AFDE9AE4}"/>
              </a:ext>
            </a:extLst>
          </p:cNvPr>
          <p:cNvSpPr txBox="1"/>
          <p:nvPr/>
        </p:nvSpPr>
        <p:spPr>
          <a:xfrm>
            <a:off x="723796" y="2134766"/>
            <a:ext cx="7950191" cy="34163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>
                <a:latin typeface="Times"/>
                <a:cs typeface="Times"/>
              </a:rPr>
              <a:t>Target operating system – Windows 10</a:t>
            </a:r>
          </a:p>
          <a:p>
            <a:pPr marL="342900" indent="-342900">
              <a:buFont typeface="Arial"/>
              <a:buChar char="•"/>
            </a:pPr>
            <a:r>
              <a:rPr lang="en-US">
                <a:latin typeface="Times"/>
                <a:ea typeface="ＭＳ Ｐゴシック"/>
                <a:cs typeface="Times"/>
              </a:rPr>
              <a:t>Scan our Wi-Fi network for active IoT devices</a:t>
            </a:r>
            <a:endParaRPr lang="en-US">
              <a:latin typeface="Times"/>
              <a:ea typeface="ＭＳ Ｐゴシック"/>
            </a:endParaRPr>
          </a:p>
          <a:p>
            <a:pPr marL="342900" indent="-342900">
              <a:buFont typeface="Arial"/>
              <a:buChar char="•"/>
            </a:pPr>
            <a:r>
              <a:rPr lang="en-US">
                <a:latin typeface="Times"/>
                <a:ea typeface="ＭＳ Ｐゴシック"/>
                <a:cs typeface="Times"/>
              </a:rPr>
              <a:t>Provide IP and MAC address about each discovered device</a:t>
            </a:r>
            <a:endParaRPr lang="en-US">
              <a:latin typeface="Times"/>
              <a:ea typeface="ＭＳ Ｐゴシック"/>
            </a:endParaRPr>
          </a:p>
          <a:p>
            <a:pPr marL="342900" indent="-342900">
              <a:buFont typeface="Arial"/>
              <a:buChar char="•"/>
            </a:pPr>
            <a:r>
              <a:rPr lang="en-US">
                <a:latin typeface="Times"/>
                <a:ea typeface="ＭＳ Ｐゴシック"/>
                <a:cs typeface="Times"/>
              </a:rPr>
              <a:t>Enable users to input device information and capture packets</a:t>
            </a:r>
            <a:endParaRPr lang="en-US">
              <a:latin typeface="Times"/>
              <a:ea typeface="ＭＳ Ｐゴシック"/>
            </a:endParaRPr>
          </a:p>
          <a:p>
            <a:pPr marL="342900" indent="-342900">
              <a:buFont typeface="Arial"/>
              <a:buChar char="•"/>
            </a:pPr>
            <a:r>
              <a:rPr lang="en-US">
                <a:latin typeface="Times"/>
                <a:ea typeface="ＭＳ Ｐゴシック"/>
                <a:cs typeface="Times"/>
              </a:rPr>
              <a:t>Save captured packets in a </a:t>
            </a:r>
            <a:r>
              <a:rPr lang="en-US" err="1">
                <a:latin typeface="Times"/>
                <a:ea typeface="ＭＳ Ｐゴシック"/>
                <a:cs typeface="Times"/>
              </a:rPr>
              <a:t>pcap</a:t>
            </a:r>
            <a:r>
              <a:rPr lang="en-US">
                <a:latin typeface="Times"/>
                <a:ea typeface="ＭＳ Ｐゴシック"/>
                <a:cs typeface="Times"/>
              </a:rPr>
              <a:t> file format</a:t>
            </a:r>
            <a:endParaRPr lang="en-US">
              <a:latin typeface="Times"/>
              <a:ea typeface="ＭＳ Ｐゴシック"/>
            </a:endParaRPr>
          </a:p>
          <a:p>
            <a:pPr marL="342900" indent="-342900">
              <a:buFont typeface="Arial"/>
              <a:buChar char="•"/>
            </a:pPr>
            <a:r>
              <a:rPr lang="en-US">
                <a:latin typeface="Times"/>
                <a:ea typeface="ＭＳ Ｐゴシック"/>
                <a:cs typeface="Times"/>
              </a:rPr>
              <a:t>Save </a:t>
            </a:r>
            <a:r>
              <a:rPr lang="en-US" err="1">
                <a:latin typeface="Times"/>
                <a:ea typeface="ＭＳ Ｐゴシック"/>
                <a:cs typeface="Times"/>
              </a:rPr>
              <a:t>pcap</a:t>
            </a:r>
            <a:r>
              <a:rPr lang="en-US">
                <a:latin typeface="Times"/>
                <a:ea typeface="ＭＳ Ｐゴシック"/>
                <a:cs typeface="Times"/>
              </a:rPr>
              <a:t> filename with the device info in database for 10 IoT devices.</a:t>
            </a:r>
            <a:endParaRPr lang="en-US">
              <a:latin typeface="Times"/>
              <a:ea typeface="ＭＳ Ｐゴシック"/>
            </a:endParaRPr>
          </a:p>
          <a:p>
            <a:pPr marL="342900" indent="-342900">
              <a:buFont typeface="Arial"/>
              <a:buChar char="•"/>
            </a:pPr>
            <a:endParaRPr lang="en-US"/>
          </a:p>
          <a:p>
            <a:pPr marL="342900" indent="-342900" algn="l">
              <a:buFont typeface="Arial"/>
              <a:buChar char="•"/>
            </a:pP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89426C-B850-F990-94C2-D567E493233B}"/>
              </a:ext>
            </a:extLst>
          </p:cNvPr>
          <p:cNvSpPr txBox="1"/>
          <p:nvPr/>
        </p:nvSpPr>
        <p:spPr>
          <a:xfrm>
            <a:off x="824315" y="618236"/>
            <a:ext cx="4033256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4000" b="1">
                <a:solidFill>
                  <a:schemeClr val="accent1"/>
                </a:solidFill>
                <a:latin typeface="Arial Bold"/>
                <a:ea typeface="ＭＳ Ｐゴシック"/>
                <a:cs typeface="Times"/>
              </a:rPr>
              <a:t>Objectives</a:t>
            </a:r>
            <a:endParaRPr lang="en-US" sz="4000" b="1">
              <a:solidFill>
                <a:schemeClr val="accent1"/>
              </a:solidFill>
              <a:latin typeface="Arial Bold"/>
              <a:ea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6058061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2D12A2B-F4C8-F9FF-C4AD-249C0EB7035D}"/>
              </a:ext>
            </a:extLst>
          </p:cNvPr>
          <p:cNvSpPr txBox="1"/>
          <p:nvPr/>
        </p:nvSpPr>
        <p:spPr>
          <a:xfrm>
            <a:off x="1020452" y="784781"/>
            <a:ext cx="5005632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 b="1">
                <a:solidFill>
                  <a:schemeClr val="accent1"/>
                </a:solidFill>
                <a:latin typeface="Arial Bold"/>
                <a:ea typeface="ＭＳ Ｐゴシック"/>
              </a:rPr>
              <a:t>IoT Devices </a:t>
            </a:r>
            <a:endParaRPr lang="en-US" sz="4000" b="1">
              <a:solidFill>
                <a:schemeClr val="accent1"/>
              </a:solidFill>
              <a:latin typeface="Arial Bol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7C9DEA-C425-0D95-D3CA-61B651CFE73C}"/>
              </a:ext>
            </a:extLst>
          </p:cNvPr>
          <p:cNvSpPr txBox="1"/>
          <p:nvPr/>
        </p:nvSpPr>
        <p:spPr>
          <a:xfrm>
            <a:off x="1012736" y="2193267"/>
            <a:ext cx="7281053" cy="26776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>
                <a:latin typeface="Times"/>
                <a:ea typeface="ＭＳ Ｐゴシック"/>
                <a:cs typeface="Times"/>
              </a:rPr>
              <a:t>IoT Devices are everyday objects embedded with sensors, software and connectivity to exchange data over the internet.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>
                <a:latin typeface="Times"/>
                <a:ea typeface="ＭＳ Ｐゴシック"/>
                <a:cs typeface="Times"/>
              </a:rPr>
              <a:t>It has wide range.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>
                <a:latin typeface="Times"/>
                <a:ea typeface="ＭＳ Ｐゴシック"/>
                <a:cs typeface="Times"/>
              </a:rPr>
              <a:t>Each IoT device has a public IP over the internet and a respective MAC address.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1226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C7C82-CAFB-7968-6599-19DCE9C74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Tools and Libraries Used to Scan Wi-Fi network for IoT Devices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ED3262-25E2-4F00-59F9-985D17C075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931708"/>
            <a:ext cx="7772400" cy="4167434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i="1"/>
              <a:t>Python3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i="1"/>
              <a:t>PyQt5</a:t>
            </a:r>
            <a:r>
              <a:rPr lang="en-US"/>
              <a:t> (for GUI interface)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i="1"/>
              <a:t>Scapy</a:t>
            </a:r>
            <a:r>
              <a:rPr lang="en-US"/>
              <a:t> to send ARP requests to discover IoT devices and capture packets to and from a specified device in the network.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i="1"/>
              <a:t>Requests </a:t>
            </a:r>
            <a:r>
              <a:rPr lang="en-US"/>
              <a:t>to send API request to mavendors.com to get the vendor details of respective MAC addresses of the devices discovered.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/>
              <a:t> </a:t>
            </a:r>
            <a:r>
              <a:rPr lang="en-US" i="1"/>
              <a:t>Sqlite3</a:t>
            </a:r>
            <a:r>
              <a:rPr lang="en-US"/>
              <a:t> to store filename and respective IP of device in the database.</a:t>
            </a:r>
            <a:endParaRPr lang="en-US" i="1"/>
          </a:p>
        </p:txBody>
      </p:sp>
    </p:spTree>
    <p:extLst>
      <p:ext uri="{BB962C8B-B14F-4D97-AF65-F5344CB8AC3E}">
        <p14:creationId xmlns:p14="http://schemas.microsoft.com/office/powerpoint/2010/main" val="19019374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04A19B-E897-342D-7787-D77E0B68C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PyQt5 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FA4FF4-7494-9999-5221-32959BE0B9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220771"/>
            <a:ext cx="7772400" cy="4114800"/>
          </a:xfrm>
        </p:spPr>
        <p:txBody>
          <a:bodyPr/>
          <a:lstStyle/>
          <a:p>
            <a:r>
              <a:rPr lang="en-US"/>
              <a:t>Python library to create cross-platform desktop applications</a:t>
            </a:r>
            <a:r>
              <a:rPr lang="en-IN"/>
              <a:t> with GUI.</a:t>
            </a:r>
          </a:p>
          <a:p>
            <a:r>
              <a:rPr lang="en-IN"/>
              <a:t>Offers wide range of widgets, layouts and tools for building sophisticated desktop apps.</a:t>
            </a:r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3FA3E07-6440-E9AD-C770-C360DEFD4D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3670" y="3173135"/>
            <a:ext cx="4596660" cy="3137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91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E0429D-1105-B70C-286C-16048293B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Scapy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C5B5E0-3CBE-378D-015B-1007EF9268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Powerful Python Library for packet manipulation and network analysis.</a:t>
            </a:r>
          </a:p>
          <a:p>
            <a:r>
              <a:rPr lang="en-US"/>
              <a:t>Allow packet capturing, send and receive packets on a network.</a:t>
            </a:r>
          </a:p>
          <a:p>
            <a:r>
              <a:rPr lang="en-US"/>
              <a:t>Makes network discovery easier with Python.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010303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1C79F1-5A98-DAF3-AD4C-78D42594F1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Sqlite3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C74D06-0ACC-C763-9968-F34C2187A3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In-built library in python to create database instances.</a:t>
            </a:r>
          </a:p>
          <a:p>
            <a:r>
              <a:rPr lang="en-US"/>
              <a:t>No need to maintain a separate database server.</a:t>
            </a:r>
          </a:p>
          <a:p>
            <a:r>
              <a:rPr lang="en-US"/>
              <a:t>Lightweight solution for small to medium sized applications.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165644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BEB72A7-FB39-2EA0-017D-FF554DAAD988}"/>
              </a:ext>
            </a:extLst>
          </p:cNvPr>
          <p:cNvSpPr txBox="1"/>
          <p:nvPr/>
        </p:nvSpPr>
        <p:spPr>
          <a:xfrm>
            <a:off x="876905" y="806621"/>
            <a:ext cx="6680926" cy="169277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 b="1">
                <a:solidFill>
                  <a:schemeClr val="accent1"/>
                </a:solidFill>
                <a:latin typeface="Arial Bold"/>
                <a:ea typeface="ＭＳ Ｐゴシック"/>
                <a:cs typeface="Times"/>
              </a:rPr>
              <a:t>Algorithm to Scan Wi-Fi Network</a:t>
            </a:r>
            <a:endParaRPr lang="en-US" sz="4000" b="1">
              <a:solidFill>
                <a:schemeClr val="accent1"/>
              </a:solidFill>
              <a:latin typeface="Arial Bold"/>
              <a:ea typeface="ＭＳ Ｐゴシック"/>
            </a:endParaRPr>
          </a:p>
          <a:p>
            <a:pPr algn="l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043965-F785-ADF0-98C1-DEB95E1ECD27}"/>
              </a:ext>
            </a:extLst>
          </p:cNvPr>
          <p:cNvSpPr txBox="1"/>
          <p:nvPr/>
        </p:nvSpPr>
        <p:spPr>
          <a:xfrm>
            <a:off x="765169" y="2343403"/>
            <a:ext cx="8144033" cy="26776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err="1">
                <a:cs typeface="Times"/>
              </a:rPr>
              <a:t>Scapy</a:t>
            </a:r>
            <a:r>
              <a:rPr lang="en-US">
                <a:cs typeface="Times"/>
              </a:rPr>
              <a:t> generates an ARP object having destination address as IP range of local Wi-Fi network.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>
                <a:cs typeface="Times"/>
              </a:rPr>
              <a:t>Generate Ethernet object having destination MAC address as broadcast address to send ARP request to all IP in network.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>
                <a:cs typeface="Times"/>
              </a:rPr>
              <a:t>Packet is created and send using </a:t>
            </a:r>
            <a:r>
              <a:rPr lang="en-US" err="1">
                <a:cs typeface="Times"/>
              </a:rPr>
              <a:t>srp</a:t>
            </a:r>
            <a:r>
              <a:rPr lang="en-US">
                <a:cs typeface="Times"/>
              </a:rPr>
              <a:t> function of </a:t>
            </a:r>
            <a:r>
              <a:rPr lang="en-US" err="1">
                <a:cs typeface="Times"/>
              </a:rPr>
              <a:t>scapy</a:t>
            </a:r>
            <a:r>
              <a:rPr lang="en-US">
                <a:cs typeface="Times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>
                <a:cs typeface="Times"/>
              </a:rPr>
              <a:t>Packets received are noted and device info is stored and displayed using PyQt5 GUI interface.  </a:t>
            </a:r>
          </a:p>
        </p:txBody>
      </p:sp>
    </p:spTree>
    <p:extLst>
      <p:ext uri="{BB962C8B-B14F-4D97-AF65-F5344CB8AC3E}">
        <p14:creationId xmlns:p14="http://schemas.microsoft.com/office/powerpoint/2010/main" val="141396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6DA88-382D-5896-06D2-085E444C39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Source code for Scanning network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1B03B8-FE07-1129-2CDC-4C46F559EF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B619A9-0D2A-0C82-B94D-005927710E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2328" y="1524000"/>
            <a:ext cx="6619344" cy="4643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600194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Theme">
  <a:themeElements>
    <a:clrScheme name="CONCORDIA UNIVERSITY">
      <a:dk1>
        <a:srgbClr val="000000"/>
      </a:dk1>
      <a:lt1>
        <a:srgbClr val="FFFFFF"/>
      </a:lt1>
      <a:dk2>
        <a:srgbClr val="000000"/>
      </a:dk2>
      <a:lt2>
        <a:srgbClr val="BCBCBC"/>
      </a:lt2>
      <a:accent1>
        <a:srgbClr val="801329"/>
      </a:accent1>
      <a:accent2>
        <a:srgbClr val="E83F21"/>
      </a:accent2>
      <a:accent3>
        <a:srgbClr val="00776F"/>
      </a:accent3>
      <a:accent4>
        <a:srgbClr val="E90065"/>
      </a:accent4>
      <a:accent5>
        <a:srgbClr val="1598D6"/>
      </a:accent5>
      <a:accent6>
        <a:srgbClr val="7BC224"/>
      </a:accent6>
      <a:hlink>
        <a:srgbClr val="801329"/>
      </a:hlink>
      <a:folHlink>
        <a:srgbClr val="0E317B"/>
      </a:folHlink>
    </a:clrScheme>
    <a:fontScheme name="Concordia-PPT">
      <a:majorFont>
        <a:latin typeface="GillSans Bold"/>
        <a:ea typeface=""/>
        <a:cs typeface=""/>
      </a:majorFont>
      <a:minorFont>
        <a:latin typeface="Gill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pitchFamily="-32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pitchFamily="-32" charset="0"/>
          </a:defRPr>
        </a:defPPr>
      </a:lstStyle>
    </a:lnDef>
  </a:objectDefaults>
  <a:extraClrSchemeLst>
    <a:extraClrScheme>
      <a:clrScheme name="Concordia-PP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cordia-PP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cordia-PP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cordia-PP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cordia-PP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cordia-PP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cordia-PP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cordia-PP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cordia-PP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cordia-PP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cordia-PP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cordia-PP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C062B8896626B4C8C79D0463E2B1754" ma:contentTypeVersion="2" ma:contentTypeDescription="Create a new document." ma:contentTypeScope="" ma:versionID="3a368f194953be4028da428deffc7162">
  <xsd:schema xmlns:xsd="http://www.w3.org/2001/XMLSchema" xmlns:xs="http://www.w3.org/2001/XMLSchema" xmlns:p="http://schemas.microsoft.com/office/2006/metadata/properties" xmlns:ns2="23ba0ab6-0247-450b-9319-52df7f9e0b72" targetNamespace="http://schemas.microsoft.com/office/2006/metadata/properties" ma:root="true" ma:fieldsID="5781a80f8622e71678f3a702757e502b" ns2:_="">
    <xsd:import namespace="23ba0ab6-0247-450b-9319-52df7f9e0b7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ba0ab6-0247-450b-9319-52df7f9e0b7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B973C2A3-9EDC-4F1F-A593-C7085EDC8D7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325C678-9F60-4BBB-8E49-175DE9417AD1}">
  <ds:schemaRefs>
    <ds:schemaRef ds:uri="23ba0ab6-0247-450b-9319-52df7f9e0b72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A559A51C-F5F7-4008-A4C5-7E64075AB357}">
  <ds:schemaRefs>
    <ds:schemaRef ds:uri="23ba0ab6-0247-450b-9319-52df7f9e0b72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UCSE-T15-23684-VP-GRAD-PPT-Template-V2</Template>
  <Application>Microsoft Office PowerPoint</Application>
  <PresentationFormat>On-screen Show (4:3)</PresentationFormat>
  <Slides>17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Default Theme</vt:lpstr>
      <vt:lpstr>PowerPoint Presentation</vt:lpstr>
      <vt:lpstr>PowerPoint Presentation</vt:lpstr>
      <vt:lpstr>PowerPoint Presentation</vt:lpstr>
      <vt:lpstr>Tools and Libraries Used to Scan Wi-Fi network for IoT Devices</vt:lpstr>
      <vt:lpstr>PyQt5 </vt:lpstr>
      <vt:lpstr>Scapy</vt:lpstr>
      <vt:lpstr>Sqlite3</vt:lpstr>
      <vt:lpstr>PowerPoint Presentation</vt:lpstr>
      <vt:lpstr>Source code for Scanning network</vt:lpstr>
      <vt:lpstr>PowerPoint Presentation</vt:lpstr>
      <vt:lpstr>Source code for Packet Capture</vt:lpstr>
      <vt:lpstr>PowerPoint Presentation</vt:lpstr>
      <vt:lpstr>PowerPoint Presentation</vt:lpstr>
      <vt:lpstr>Implementation Demo</vt:lpstr>
      <vt:lpstr>PowerPoint Presentation</vt:lpstr>
      <vt:lpstr>Individual Contribution of Each Team Member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revision>2</cp:revision>
  <cp:lastPrinted>2020-10-07T00:47:03Z</cp:lastPrinted>
  <dcterms:created xsi:type="dcterms:W3CDTF">2016-10-20T13:59:53Z</dcterms:created>
  <dcterms:modified xsi:type="dcterms:W3CDTF">2024-11-21T05:17:06Z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0x0101007C062B8896626B4C8C79D0463E2B1754</vt:lpwstr>
  </property>
</Properties>
</file>